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9"/>
  </p:notesMasterIdLst>
  <p:sldIdLst>
    <p:sldId id="256" r:id="rId3"/>
    <p:sldId id="261" r:id="rId4"/>
    <p:sldId id="262" r:id="rId5"/>
    <p:sldId id="264" r:id="rId6"/>
    <p:sldId id="266" r:id="rId7"/>
    <p:sldId id="267" r:id="rId8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Nunito Sans" pitchFamily="2" charset="0"/>
      <p:regular r:id="rId15"/>
      <p:bold r:id="rId16"/>
      <p:italic r:id="rId17"/>
      <p:boldItalic r:id="rId18"/>
    </p:embeddedFont>
    <p:embeddedFont>
      <p:font typeface="Nunito Sans Black" pitchFamily="2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2a9bb486b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1" name="Google Shape;161;g292a9bb486b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92a9bb486b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292a9bb486b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92a9bb486b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92a9bb486b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92a9bb486b_1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292a9bb486b_1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92a9bb486b_1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g292a9bb486b_1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92a9bb486b_1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292a9bb486b_1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17" name="Google Shape;17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18" name="Google Shape;18;p3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567416" y="1"/>
            <a:ext cx="8264883" cy="1420546"/>
            <a:chOff x="0" y="0"/>
            <a:chExt cx="4353605" cy="748286"/>
          </a:xfrm>
        </p:grpSpPr>
        <p:sp>
          <p:nvSpPr>
            <p:cNvPr id="20" name="Google Shape;20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1" name="Google Shape;21;p3"/>
            <p:cNvSpPr txBox="1"/>
            <p:nvPr/>
          </p:nvSpPr>
          <p:spPr>
            <a:xfrm>
              <a:off x="5" y="65"/>
              <a:ext cx="4353600" cy="74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7323775" y="371838"/>
            <a:ext cx="1410131" cy="4771668"/>
            <a:chOff x="0" y="-123825"/>
            <a:chExt cx="4353600" cy="872111"/>
          </a:xfrm>
        </p:grpSpPr>
        <p:sp>
          <p:nvSpPr>
            <p:cNvPr id="27" name="Google Shape;27;p4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8" name="Google Shape;28;p4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7432334" y="4092124"/>
            <a:ext cx="1410131" cy="1051417"/>
            <a:chOff x="0" y="-123825"/>
            <a:chExt cx="4353600" cy="872111"/>
          </a:xfrm>
        </p:grpSpPr>
        <p:sp>
          <p:nvSpPr>
            <p:cNvPr id="35" name="Google Shape;35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649634" y="4092124"/>
            <a:ext cx="1410131" cy="1051417"/>
            <a:chOff x="0" y="-123825"/>
            <a:chExt cx="4353600" cy="872111"/>
          </a:xfrm>
        </p:grpSpPr>
        <p:sp>
          <p:nvSpPr>
            <p:cNvPr id="38" name="Google Shape;38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9" name="Google Shape;39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5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41" name="Google Shape;41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2" name="Google Shape;42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5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5" name="Google Shape;45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5"/>
          <p:cNvGrpSpPr/>
          <p:nvPr/>
        </p:nvGrpSpPr>
        <p:grpSpPr>
          <a:xfrm>
            <a:off x="301534" y="4092124"/>
            <a:ext cx="1410131" cy="1051417"/>
            <a:chOff x="0" y="-123825"/>
            <a:chExt cx="4353600" cy="872111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8" name="Google Shape;48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54" name="Google Shape;54;p6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7678067" y="2961530"/>
            <a:ext cx="1465857" cy="1655616"/>
            <a:chOff x="0" y="-123825"/>
            <a:chExt cx="4353600" cy="872111"/>
          </a:xfrm>
        </p:grpSpPr>
        <p:sp>
          <p:nvSpPr>
            <p:cNvPr id="59" name="Google Shape;59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0" name="Google Shape;60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7"/>
          <p:cNvGrpSpPr/>
          <p:nvPr/>
        </p:nvGrpSpPr>
        <p:grpSpPr>
          <a:xfrm>
            <a:off x="7678067" y="526355"/>
            <a:ext cx="1465857" cy="1655616"/>
            <a:chOff x="0" y="-123825"/>
            <a:chExt cx="4353600" cy="872111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3" name="Google Shape;63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71" name="Google Shape;71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E5E2DD"/>
            </a:solidFill>
            <a:ln>
              <a:noFill/>
            </a:ln>
          </p:spPr>
        </p:sp>
        <p:sp>
          <p:nvSpPr>
            <p:cNvPr id="72" name="Google Shape;72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solidFill>
              <a:srgbClr val="E5E2DD"/>
            </a:solidFill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74" name="Google Shape;74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75" name="Google Shape;75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-50" y="-68900"/>
            <a:ext cx="9143866" cy="3411524"/>
            <a:chOff x="0" y="-123825"/>
            <a:chExt cx="4353600" cy="872111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81" name="Google Shape;81;p9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researchgate.net/publication/286560163_Use_of_Artificial_Intelligence_in_Real_Property_Valuati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4993927" y="195251"/>
            <a:ext cx="400217" cy="210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/>
          </a:p>
        </p:txBody>
      </p:sp>
      <p:sp>
        <p:nvSpPr>
          <p:cNvPr id="166" name="Google Shape;166;p23"/>
          <p:cNvSpPr txBox="1"/>
          <p:nvPr/>
        </p:nvSpPr>
        <p:spPr>
          <a:xfrm>
            <a:off x="5663431" y="198221"/>
            <a:ext cx="400217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dirty="0"/>
          </a:p>
        </p:txBody>
      </p:sp>
      <p:sp>
        <p:nvSpPr>
          <p:cNvPr id="168" name="Google Shape;168;p23"/>
          <p:cNvSpPr txBox="1"/>
          <p:nvPr/>
        </p:nvSpPr>
        <p:spPr>
          <a:xfrm>
            <a:off x="7002689" y="191517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169" name="Google Shape;169;p23"/>
          <p:cNvSpPr txBox="1"/>
          <p:nvPr/>
        </p:nvSpPr>
        <p:spPr>
          <a:xfrm>
            <a:off x="6263796" y="202786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170" name="Google Shape;170;p23"/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sp>
        <p:nvSpPr>
          <p:cNvPr id="171" name="Google Shape;171;p23"/>
          <p:cNvSpPr/>
          <p:nvPr/>
        </p:nvSpPr>
        <p:spPr>
          <a:xfrm>
            <a:off x="514146" y="3507641"/>
            <a:ext cx="3657600" cy="372410"/>
          </a:xfrm>
          <a:custGeom>
            <a:avLst/>
            <a:gdLst/>
            <a:ahLst/>
            <a:cxnLst/>
            <a:rect l="l" t="t" r="r" b="b"/>
            <a:pathLst>
              <a:path w="7315200" h="744820" extrusionOk="0">
                <a:moveTo>
                  <a:pt x="0" y="0"/>
                </a:moveTo>
                <a:lnTo>
                  <a:pt x="7315200" y="0"/>
                </a:lnTo>
                <a:lnTo>
                  <a:pt x="7315200" y="744820"/>
                </a:lnTo>
                <a:lnTo>
                  <a:pt x="0" y="7448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2" name="Google Shape;172;p23"/>
          <p:cNvSpPr txBox="1"/>
          <p:nvPr/>
        </p:nvSpPr>
        <p:spPr>
          <a:xfrm>
            <a:off x="514146" y="1513081"/>
            <a:ext cx="5350502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Free, Private, and Direct</a:t>
            </a:r>
            <a:endParaRPr sz="700" dirty="0"/>
          </a:p>
        </p:txBody>
      </p:sp>
      <p:sp>
        <p:nvSpPr>
          <p:cNvPr id="173" name="Google Shape;173;p23"/>
          <p:cNvSpPr txBox="1"/>
          <p:nvPr/>
        </p:nvSpPr>
        <p:spPr>
          <a:xfrm>
            <a:off x="870018" y="3580340"/>
            <a:ext cx="308036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 dirty="0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Start searching for your home</a:t>
            </a:r>
            <a:endParaRPr sz="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B7AE47-A79C-4BCF-B71C-509ABC91D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95F6E33-B661-4BC1-A65D-CAFA8800E112}"/>
              </a:ext>
            </a:extLst>
          </p:cNvPr>
          <p:cNvSpPr txBox="1"/>
          <p:nvPr/>
        </p:nvSpPr>
        <p:spPr>
          <a:xfrm>
            <a:off x="1086462" y="3889452"/>
            <a:ext cx="223538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/>
              <a:t>HARICHSELVAM 211191101045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28"/>
          <p:cNvGrpSpPr/>
          <p:nvPr/>
        </p:nvGrpSpPr>
        <p:grpSpPr>
          <a:xfrm>
            <a:off x="11604" y="-235075"/>
            <a:ext cx="5280696" cy="3744514"/>
            <a:chOff x="0" y="-123825"/>
            <a:chExt cx="2467475" cy="1972419"/>
          </a:xfrm>
        </p:grpSpPr>
        <p:sp>
          <p:nvSpPr>
            <p:cNvPr id="243" name="Google Shape;243;p28"/>
            <p:cNvSpPr/>
            <p:nvPr/>
          </p:nvSpPr>
          <p:spPr>
            <a:xfrm>
              <a:off x="0" y="0"/>
              <a:ext cx="2467475" cy="1848594"/>
            </a:xfrm>
            <a:custGeom>
              <a:avLst/>
              <a:gdLst/>
              <a:ahLst/>
              <a:cxnLst/>
              <a:rect l="l" t="t" r="r" b="b"/>
              <a:pathLst>
                <a:path w="2467475" h="1848594" extrusionOk="0">
                  <a:moveTo>
                    <a:pt x="0" y="0"/>
                  </a:moveTo>
                  <a:lnTo>
                    <a:pt x="2467475" y="0"/>
                  </a:lnTo>
                  <a:lnTo>
                    <a:pt x="2467475" y="1848594"/>
                  </a:lnTo>
                  <a:lnTo>
                    <a:pt x="0" y="1848594"/>
                  </a:lnTo>
                  <a:close/>
                </a:path>
              </a:pathLst>
            </a:custGeom>
            <a:solidFill>
              <a:srgbClr val="6792B0"/>
            </a:solidFill>
            <a:ln>
              <a:noFill/>
            </a:ln>
          </p:spPr>
        </p:sp>
        <p:sp>
          <p:nvSpPr>
            <p:cNvPr id="244" name="Google Shape;244;p28"/>
            <p:cNvSpPr txBox="1"/>
            <p:nvPr/>
          </p:nvSpPr>
          <p:spPr>
            <a:xfrm>
              <a:off x="0" y="-123825"/>
              <a:ext cx="2467474" cy="19724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ym typeface="Calibri"/>
              </a:endParaRPr>
            </a:p>
          </p:txBody>
        </p:sp>
      </p:grpSp>
      <p:pic>
        <p:nvPicPr>
          <p:cNvPr id="245" name="Google Shape;2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696" y="-1"/>
            <a:ext cx="3851700" cy="3509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277" y="2484647"/>
            <a:ext cx="3389585" cy="175538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8"/>
          <p:cNvSpPr txBox="1"/>
          <p:nvPr/>
        </p:nvSpPr>
        <p:spPr>
          <a:xfrm>
            <a:off x="4925206" y="3744512"/>
            <a:ext cx="3851700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Arial Black" panose="020B0A04020102020204" pitchFamily="34" charset="0"/>
              </a:rPr>
              <a:t>ABSTRACT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C7DCF5-CE7D-4372-91F4-801115E9B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278" y="954316"/>
            <a:ext cx="5040162" cy="122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Free platform for buying, renting, and selling properties.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subscription fees.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privacy and security using WebRTC communication.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Features: property listings, search filters, virtual tours, direct messaging.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Integrates deep learning for real estate image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Aims to enhance transparency, accessibility, and community engagement. </a:t>
            </a:r>
          </a:p>
        </p:txBody>
      </p:sp>
      <p:sp>
        <p:nvSpPr>
          <p:cNvPr id="20" name="Google Shape;165;p23">
            <a:extLst>
              <a:ext uri="{FF2B5EF4-FFF2-40B4-BE49-F238E27FC236}">
                <a16:creationId xmlns:a16="http://schemas.microsoft.com/office/drawing/2014/main" id="{8D3B3814-2439-46CC-BB97-202851D1934F}"/>
              </a:ext>
            </a:extLst>
          </p:cNvPr>
          <p:cNvSpPr txBox="1"/>
          <p:nvPr/>
        </p:nvSpPr>
        <p:spPr>
          <a:xfrm>
            <a:off x="5454953" y="148435"/>
            <a:ext cx="40021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none" strike="noStrike" cap="none" dirty="0">
                <a:solidFill>
                  <a:srgbClr val="000000"/>
                </a:solidFill>
                <a:latin typeface="Nunito Sans" panose="020B0604020202020204" charset="0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>
              <a:latin typeface="Nunito Sans" panose="020B0604020202020204" charset="0"/>
            </a:endParaRPr>
          </a:p>
        </p:txBody>
      </p:sp>
      <p:sp>
        <p:nvSpPr>
          <p:cNvPr id="21" name="Google Shape;166;p23">
            <a:extLst>
              <a:ext uri="{FF2B5EF4-FFF2-40B4-BE49-F238E27FC236}">
                <a16:creationId xmlns:a16="http://schemas.microsoft.com/office/drawing/2014/main" id="{2CAA1889-8B4A-4257-8C38-A95184F9B2D1}"/>
              </a:ext>
            </a:extLst>
          </p:cNvPr>
          <p:cNvSpPr txBox="1"/>
          <p:nvPr/>
        </p:nvSpPr>
        <p:spPr>
          <a:xfrm>
            <a:off x="6124457" y="151405"/>
            <a:ext cx="40021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b="1" dirty="0"/>
          </a:p>
        </p:txBody>
      </p:sp>
      <p:sp>
        <p:nvSpPr>
          <p:cNvPr id="22" name="Google Shape;168;p23">
            <a:extLst>
              <a:ext uri="{FF2B5EF4-FFF2-40B4-BE49-F238E27FC236}">
                <a16:creationId xmlns:a16="http://schemas.microsoft.com/office/drawing/2014/main" id="{DEB8CB0C-B08D-4F77-83A1-D1C1C4454D7F}"/>
              </a:ext>
            </a:extLst>
          </p:cNvPr>
          <p:cNvSpPr txBox="1"/>
          <p:nvPr/>
        </p:nvSpPr>
        <p:spPr>
          <a:xfrm>
            <a:off x="7463715" y="144701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E66B3BB5-C932-4577-9D5A-1D1EA0DA1BB9}"/>
              </a:ext>
            </a:extLst>
          </p:cNvPr>
          <p:cNvSpPr txBox="1"/>
          <p:nvPr/>
        </p:nvSpPr>
        <p:spPr>
          <a:xfrm>
            <a:off x="6724822" y="155970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24" name="Google Shape;170;p23">
            <a:extLst>
              <a:ext uri="{FF2B5EF4-FFF2-40B4-BE49-F238E27FC236}">
                <a16:creationId xmlns:a16="http://schemas.microsoft.com/office/drawing/2014/main" id="{8A8CA7EB-F770-40C2-B484-F5CEFB5EC3C8}"/>
              </a:ext>
            </a:extLst>
          </p:cNvPr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C31E8DE-5AC0-44BF-825E-DFCA7B3CB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8250" y="1291390"/>
            <a:ext cx="1657875" cy="1926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0384" y="3217445"/>
            <a:ext cx="1657875" cy="1926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6126" y="3217407"/>
            <a:ext cx="1657875" cy="19260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29"/>
          <p:cNvGrpSpPr/>
          <p:nvPr/>
        </p:nvGrpSpPr>
        <p:grpSpPr>
          <a:xfrm>
            <a:off x="4170380" y="1057629"/>
            <a:ext cx="1657874" cy="2160473"/>
            <a:chOff x="0" y="-626864"/>
            <a:chExt cx="4420996" cy="5761261"/>
          </a:xfrm>
        </p:grpSpPr>
        <p:grpSp>
          <p:nvGrpSpPr>
            <p:cNvPr id="265" name="Google Shape;265;p29"/>
            <p:cNvGrpSpPr/>
            <p:nvPr/>
          </p:nvGrpSpPr>
          <p:grpSpPr>
            <a:xfrm>
              <a:off x="0" y="-626864"/>
              <a:ext cx="4420996" cy="5761261"/>
              <a:chOff x="0" y="-123825"/>
              <a:chExt cx="873283" cy="1138027"/>
            </a:xfrm>
          </p:grpSpPr>
          <p:sp>
            <p:nvSpPr>
              <p:cNvPr id="266" name="Google Shape;266;p29"/>
              <p:cNvSpPr/>
              <p:nvPr/>
            </p:nvSpPr>
            <p:spPr>
              <a:xfrm>
                <a:off x="0" y="0"/>
                <a:ext cx="873283" cy="1014202"/>
              </a:xfrm>
              <a:custGeom>
                <a:avLst/>
                <a:gdLst/>
                <a:ahLst/>
                <a:cxnLst/>
                <a:rect l="l" t="t" r="r" b="b"/>
                <a:pathLst>
                  <a:path w="873283" h="1014202" extrusionOk="0">
                    <a:moveTo>
                      <a:pt x="0" y="0"/>
                    </a:moveTo>
                    <a:lnTo>
                      <a:pt x="873283" y="0"/>
                    </a:lnTo>
                    <a:lnTo>
                      <a:pt x="873283" y="1014202"/>
                    </a:lnTo>
                    <a:lnTo>
                      <a:pt x="0" y="1014202"/>
                    </a:lnTo>
                    <a:close/>
                  </a:path>
                </a:pathLst>
              </a:custGeom>
              <a:solidFill>
                <a:srgbClr val="6792B0"/>
              </a:solidFill>
              <a:ln>
                <a:noFill/>
              </a:ln>
            </p:spPr>
          </p:sp>
          <p:sp>
            <p:nvSpPr>
              <p:cNvPr id="267" name="Google Shape;267;p29"/>
              <p:cNvSpPr txBox="1"/>
              <p:nvPr/>
            </p:nvSpPr>
            <p:spPr>
              <a:xfrm>
                <a:off x="0" y="-123825"/>
                <a:ext cx="873283" cy="11380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96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9" name="Google Shape;269;p29"/>
            <p:cNvSpPr txBox="1"/>
            <p:nvPr/>
          </p:nvSpPr>
          <p:spPr>
            <a:xfrm>
              <a:off x="289299" y="1470387"/>
              <a:ext cx="3308399" cy="20764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/>
                <a:t>EstateHub</a:t>
              </a:r>
              <a:r>
                <a:rPr lang="en-US" sz="1100" dirty="0"/>
                <a:t> is free, making all features accessible without subscription fees.</a:t>
              </a:r>
              <a:endParaRPr sz="700" dirty="0"/>
            </a:p>
          </p:txBody>
        </p:sp>
      </p:grpSp>
      <p:grpSp>
        <p:nvGrpSpPr>
          <p:cNvPr id="270" name="Google Shape;270;p29"/>
          <p:cNvGrpSpPr/>
          <p:nvPr/>
        </p:nvGrpSpPr>
        <p:grpSpPr>
          <a:xfrm>
            <a:off x="5828253" y="2983027"/>
            <a:ext cx="1657874" cy="2160473"/>
            <a:chOff x="0" y="-626864"/>
            <a:chExt cx="4420996" cy="5761261"/>
          </a:xfrm>
        </p:grpSpPr>
        <p:grpSp>
          <p:nvGrpSpPr>
            <p:cNvPr id="271" name="Google Shape;271;p29"/>
            <p:cNvGrpSpPr/>
            <p:nvPr/>
          </p:nvGrpSpPr>
          <p:grpSpPr>
            <a:xfrm>
              <a:off x="0" y="-626864"/>
              <a:ext cx="4420996" cy="5761261"/>
              <a:chOff x="0" y="-123825"/>
              <a:chExt cx="873283" cy="1138027"/>
            </a:xfrm>
          </p:grpSpPr>
          <p:sp>
            <p:nvSpPr>
              <p:cNvPr id="272" name="Google Shape;272;p29"/>
              <p:cNvSpPr/>
              <p:nvPr/>
            </p:nvSpPr>
            <p:spPr>
              <a:xfrm>
                <a:off x="0" y="0"/>
                <a:ext cx="873283" cy="1014202"/>
              </a:xfrm>
              <a:custGeom>
                <a:avLst/>
                <a:gdLst/>
                <a:ahLst/>
                <a:cxnLst/>
                <a:rect l="l" t="t" r="r" b="b"/>
                <a:pathLst>
                  <a:path w="873283" h="1014202" extrusionOk="0">
                    <a:moveTo>
                      <a:pt x="0" y="0"/>
                    </a:moveTo>
                    <a:lnTo>
                      <a:pt x="873283" y="0"/>
                    </a:lnTo>
                    <a:lnTo>
                      <a:pt x="873283" y="1014202"/>
                    </a:lnTo>
                    <a:lnTo>
                      <a:pt x="0" y="1014202"/>
                    </a:lnTo>
                    <a:close/>
                  </a:path>
                </a:pathLst>
              </a:custGeom>
              <a:solidFill>
                <a:srgbClr val="E5E2DD"/>
              </a:solidFill>
              <a:ln>
                <a:noFill/>
              </a:ln>
            </p:spPr>
          </p:sp>
          <p:sp>
            <p:nvSpPr>
              <p:cNvPr id="273" name="Google Shape;273;p29"/>
              <p:cNvSpPr txBox="1"/>
              <p:nvPr/>
            </p:nvSpPr>
            <p:spPr>
              <a:xfrm>
                <a:off x="0" y="-123825"/>
                <a:ext cx="873283" cy="11380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96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4" name="Google Shape;274;p29"/>
            <p:cNvSpPr txBox="1"/>
            <p:nvPr/>
          </p:nvSpPr>
          <p:spPr>
            <a:xfrm>
              <a:off x="483109" y="1575405"/>
              <a:ext cx="3454778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2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275" name="Google Shape;275;p29"/>
            <p:cNvSpPr txBox="1"/>
            <p:nvPr/>
          </p:nvSpPr>
          <p:spPr>
            <a:xfrm>
              <a:off x="483107" y="989869"/>
              <a:ext cx="3308399" cy="3633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/>
                <a:t>EstateHub</a:t>
              </a:r>
              <a:r>
                <a:rPr lang="en-US" sz="1100" dirty="0"/>
                <a:t> connects users directly with property owners, enhancing transparency and reducing costs.</a:t>
              </a:r>
              <a:endParaRPr sz="700" dirty="0"/>
            </a:p>
          </p:txBody>
        </p:sp>
      </p:grpSp>
      <p:grpSp>
        <p:nvGrpSpPr>
          <p:cNvPr id="276" name="Google Shape;276;p29"/>
          <p:cNvGrpSpPr/>
          <p:nvPr/>
        </p:nvGrpSpPr>
        <p:grpSpPr>
          <a:xfrm>
            <a:off x="7486127" y="1057628"/>
            <a:ext cx="1657874" cy="2160473"/>
            <a:chOff x="0" y="-626864"/>
            <a:chExt cx="4420996" cy="5761261"/>
          </a:xfrm>
        </p:grpSpPr>
        <p:grpSp>
          <p:nvGrpSpPr>
            <p:cNvPr id="277" name="Google Shape;277;p29"/>
            <p:cNvGrpSpPr/>
            <p:nvPr/>
          </p:nvGrpSpPr>
          <p:grpSpPr>
            <a:xfrm>
              <a:off x="0" y="-626864"/>
              <a:ext cx="4420996" cy="5761261"/>
              <a:chOff x="0" y="-123825"/>
              <a:chExt cx="873283" cy="1138027"/>
            </a:xfrm>
          </p:grpSpPr>
          <p:sp>
            <p:nvSpPr>
              <p:cNvPr id="278" name="Google Shape;278;p29"/>
              <p:cNvSpPr/>
              <p:nvPr/>
            </p:nvSpPr>
            <p:spPr>
              <a:xfrm>
                <a:off x="0" y="0"/>
                <a:ext cx="873283" cy="1014202"/>
              </a:xfrm>
              <a:custGeom>
                <a:avLst/>
                <a:gdLst/>
                <a:ahLst/>
                <a:cxnLst/>
                <a:rect l="l" t="t" r="r" b="b"/>
                <a:pathLst>
                  <a:path w="873283" h="1014202" extrusionOk="0">
                    <a:moveTo>
                      <a:pt x="0" y="0"/>
                    </a:moveTo>
                    <a:lnTo>
                      <a:pt x="873283" y="0"/>
                    </a:lnTo>
                    <a:lnTo>
                      <a:pt x="873283" y="1014202"/>
                    </a:lnTo>
                    <a:lnTo>
                      <a:pt x="0" y="1014202"/>
                    </a:lnTo>
                    <a:close/>
                  </a:path>
                </a:pathLst>
              </a:custGeom>
              <a:solidFill>
                <a:srgbClr val="6792B0"/>
              </a:solidFill>
              <a:ln>
                <a:noFill/>
              </a:ln>
            </p:spPr>
          </p:sp>
          <p:sp>
            <p:nvSpPr>
              <p:cNvPr id="279" name="Google Shape;279;p29"/>
              <p:cNvSpPr txBox="1"/>
              <p:nvPr/>
            </p:nvSpPr>
            <p:spPr>
              <a:xfrm>
                <a:off x="0" y="-123825"/>
                <a:ext cx="873283" cy="11380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96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1" name="Google Shape;281;p29"/>
            <p:cNvSpPr txBox="1"/>
            <p:nvPr/>
          </p:nvSpPr>
          <p:spPr>
            <a:xfrm>
              <a:off x="556296" y="1189880"/>
              <a:ext cx="3308399" cy="31146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/>
                <a:t>EstateHub</a:t>
              </a:r>
              <a:r>
                <a:rPr lang="en-US" sz="1100" dirty="0"/>
                <a:t> uses WebRTC for secure, direct communication, ensuring user privacy.</a:t>
              </a:r>
              <a:endParaRPr sz="700" dirty="0"/>
            </a:p>
          </p:txBody>
        </p:sp>
      </p:grpSp>
      <p:sp>
        <p:nvSpPr>
          <p:cNvPr id="288" name="Google Shape;288;p29"/>
          <p:cNvSpPr txBox="1"/>
          <p:nvPr/>
        </p:nvSpPr>
        <p:spPr>
          <a:xfrm>
            <a:off x="457595" y="809926"/>
            <a:ext cx="3396300" cy="191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Problem Domain and Definition</a:t>
            </a:r>
            <a:endParaRPr lang="en-US" sz="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5809C7-CA7A-4D84-9E77-EE889162E332}"/>
              </a:ext>
            </a:extLst>
          </p:cNvPr>
          <p:cNvSpPr txBox="1"/>
          <p:nvPr/>
        </p:nvSpPr>
        <p:spPr>
          <a:xfrm>
            <a:off x="145043" y="2906919"/>
            <a:ext cx="39413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Current Issue: Platforms like </a:t>
            </a:r>
            <a:r>
              <a:rPr lang="en-US" dirty="0" err="1"/>
              <a:t>NoBroker</a:t>
            </a:r>
            <a:r>
              <a:rPr lang="en-US" dirty="0"/>
              <a:t> charge premium subscriptions and require personal contact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Solution: </a:t>
            </a:r>
            <a:r>
              <a:rPr lang="en-US" dirty="0" err="1"/>
              <a:t>EstateHub</a:t>
            </a:r>
            <a:r>
              <a:rPr lang="en-US" dirty="0"/>
              <a:t> offers a subscription-free service ensuring privacy with WebRTC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Advantage: Enhances transparency and accessibility by connecting users directly with property owners.</a:t>
            </a:r>
          </a:p>
        </p:txBody>
      </p:sp>
      <p:sp>
        <p:nvSpPr>
          <p:cNvPr id="41" name="Google Shape;165;p23">
            <a:extLst>
              <a:ext uri="{FF2B5EF4-FFF2-40B4-BE49-F238E27FC236}">
                <a16:creationId xmlns:a16="http://schemas.microsoft.com/office/drawing/2014/main" id="{3ADCC7A4-BE92-42B3-8392-546A1284610D}"/>
              </a:ext>
            </a:extLst>
          </p:cNvPr>
          <p:cNvSpPr txBox="1"/>
          <p:nvPr/>
        </p:nvSpPr>
        <p:spPr>
          <a:xfrm>
            <a:off x="4993927" y="195251"/>
            <a:ext cx="400217" cy="210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/>
          </a:p>
        </p:txBody>
      </p:sp>
      <p:sp>
        <p:nvSpPr>
          <p:cNvPr id="42" name="Google Shape;166;p23">
            <a:extLst>
              <a:ext uri="{FF2B5EF4-FFF2-40B4-BE49-F238E27FC236}">
                <a16:creationId xmlns:a16="http://schemas.microsoft.com/office/drawing/2014/main" id="{C9D2F242-0194-4AF0-A4B9-2333B3BB89A3}"/>
              </a:ext>
            </a:extLst>
          </p:cNvPr>
          <p:cNvSpPr txBox="1"/>
          <p:nvPr/>
        </p:nvSpPr>
        <p:spPr>
          <a:xfrm>
            <a:off x="5663431" y="198221"/>
            <a:ext cx="400217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dirty="0"/>
          </a:p>
        </p:txBody>
      </p:sp>
      <p:sp>
        <p:nvSpPr>
          <p:cNvPr id="43" name="Google Shape;168;p23">
            <a:extLst>
              <a:ext uri="{FF2B5EF4-FFF2-40B4-BE49-F238E27FC236}">
                <a16:creationId xmlns:a16="http://schemas.microsoft.com/office/drawing/2014/main" id="{CFA5BF31-317F-4606-A00E-DD639D97374B}"/>
              </a:ext>
            </a:extLst>
          </p:cNvPr>
          <p:cNvSpPr txBox="1"/>
          <p:nvPr/>
        </p:nvSpPr>
        <p:spPr>
          <a:xfrm>
            <a:off x="7002689" y="191517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44" name="Google Shape;169;p23">
            <a:extLst>
              <a:ext uri="{FF2B5EF4-FFF2-40B4-BE49-F238E27FC236}">
                <a16:creationId xmlns:a16="http://schemas.microsoft.com/office/drawing/2014/main" id="{6D4A9080-F8E4-421D-86F2-DD5AA5655CC8}"/>
              </a:ext>
            </a:extLst>
          </p:cNvPr>
          <p:cNvSpPr txBox="1"/>
          <p:nvPr/>
        </p:nvSpPr>
        <p:spPr>
          <a:xfrm>
            <a:off x="6263796" y="202786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45" name="Google Shape;170;p23">
            <a:extLst>
              <a:ext uri="{FF2B5EF4-FFF2-40B4-BE49-F238E27FC236}">
                <a16:creationId xmlns:a16="http://schemas.microsoft.com/office/drawing/2014/main" id="{DEAC19FB-263A-4658-B9A3-8601BEBBBFD8}"/>
              </a:ext>
            </a:extLst>
          </p:cNvPr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52BE0CF-02BF-46EA-8B6A-4BB58BDEBD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1"/>
          <p:cNvSpPr txBox="1"/>
          <p:nvPr/>
        </p:nvSpPr>
        <p:spPr>
          <a:xfrm>
            <a:off x="2778920" y="280693"/>
            <a:ext cx="336206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i="0" u="sng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Literature Survey</a:t>
            </a:r>
            <a:endParaRPr sz="300" u="sng" dirty="0"/>
          </a:p>
        </p:txBody>
      </p:sp>
      <p:sp>
        <p:nvSpPr>
          <p:cNvPr id="34" name="Google Shape;165;p23">
            <a:extLst>
              <a:ext uri="{FF2B5EF4-FFF2-40B4-BE49-F238E27FC236}">
                <a16:creationId xmlns:a16="http://schemas.microsoft.com/office/drawing/2014/main" id="{C79F158D-CAA0-4BAC-AF70-55EE685C495F}"/>
              </a:ext>
            </a:extLst>
          </p:cNvPr>
          <p:cNvSpPr txBox="1"/>
          <p:nvPr/>
        </p:nvSpPr>
        <p:spPr>
          <a:xfrm>
            <a:off x="6416611" y="190599"/>
            <a:ext cx="400217" cy="210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/>
          </a:p>
        </p:txBody>
      </p:sp>
      <p:sp>
        <p:nvSpPr>
          <p:cNvPr id="35" name="Google Shape;166;p23">
            <a:extLst>
              <a:ext uri="{FF2B5EF4-FFF2-40B4-BE49-F238E27FC236}">
                <a16:creationId xmlns:a16="http://schemas.microsoft.com/office/drawing/2014/main" id="{4F6E48A1-2BAF-45C9-B739-85A6C3038E35}"/>
              </a:ext>
            </a:extLst>
          </p:cNvPr>
          <p:cNvSpPr txBox="1"/>
          <p:nvPr/>
        </p:nvSpPr>
        <p:spPr>
          <a:xfrm>
            <a:off x="7086115" y="193569"/>
            <a:ext cx="400217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dirty="0"/>
          </a:p>
        </p:txBody>
      </p:sp>
      <p:sp>
        <p:nvSpPr>
          <p:cNvPr id="36" name="Google Shape;168;p23">
            <a:extLst>
              <a:ext uri="{FF2B5EF4-FFF2-40B4-BE49-F238E27FC236}">
                <a16:creationId xmlns:a16="http://schemas.microsoft.com/office/drawing/2014/main" id="{DE8E7D12-7714-4A81-89B4-7E441668E91C}"/>
              </a:ext>
            </a:extLst>
          </p:cNvPr>
          <p:cNvSpPr txBox="1"/>
          <p:nvPr/>
        </p:nvSpPr>
        <p:spPr>
          <a:xfrm>
            <a:off x="8425373" y="186865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6CCCC884-2807-4875-8F43-C04B6B58BF55}"/>
              </a:ext>
            </a:extLst>
          </p:cNvPr>
          <p:cNvSpPr txBox="1"/>
          <p:nvPr/>
        </p:nvSpPr>
        <p:spPr>
          <a:xfrm>
            <a:off x="7686480" y="198134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38" name="Google Shape;170;p23">
            <a:extLst>
              <a:ext uri="{FF2B5EF4-FFF2-40B4-BE49-F238E27FC236}">
                <a16:creationId xmlns:a16="http://schemas.microsoft.com/office/drawing/2014/main" id="{C28EC6F8-DB26-44E1-B971-B0D663E6C5E3}"/>
              </a:ext>
            </a:extLst>
          </p:cNvPr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EB36654-A46C-4DE2-BAC4-205436F2A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25B9D4C-CCAA-419E-943D-24BD36D5B7F3}"/>
              </a:ext>
            </a:extLst>
          </p:cNvPr>
          <p:cNvSpPr txBox="1"/>
          <p:nvPr/>
        </p:nvSpPr>
        <p:spPr>
          <a:xfrm>
            <a:off x="565296" y="860246"/>
            <a:ext cx="81264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Existing Solutions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Subscription-based Platforms</a:t>
            </a:r>
            <a:r>
              <a:rPr lang="en-US" sz="1100" dirty="0"/>
              <a:t>: Many real estate platforms, such as </a:t>
            </a:r>
            <a:r>
              <a:rPr lang="en-US" sz="1100" dirty="0" err="1"/>
              <a:t>NoBroker</a:t>
            </a:r>
            <a:r>
              <a:rPr lang="en-US" sz="1100" dirty="0"/>
              <a:t>, charge users for premium subscriptions to access essential features, creating financial barriers and limiting accessibility.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Privacy Concerns</a:t>
            </a:r>
            <a:r>
              <a:rPr lang="en-US" sz="1100" dirty="0"/>
              <a:t>: Current platforms often require users to share personal contact information, which can compromise privacy and security.</a:t>
            </a:r>
          </a:p>
          <a:p>
            <a:r>
              <a:rPr lang="en-US" sz="1100" b="1" dirty="0"/>
              <a:t>Technology Innovation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WebRTC for Secure Communication</a:t>
            </a:r>
            <a:r>
              <a:rPr lang="en-US" sz="1100" dirty="0"/>
              <a:t>: WebRTC technology allows for real-time, peer-to-peer communication directly in the browser, enhancing privacy and security by eliminating the need to share personal contact details.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Deep Learning for Image Classification</a:t>
            </a:r>
            <a:r>
              <a:rPr lang="en-US" sz="1100" dirty="0"/>
              <a:t>: The use of deep learning, particularly convolutional neural networks (CNNs), has revolutionized image classification, enabling more accurate and efficient property image tagging and searching.</a:t>
            </a:r>
          </a:p>
          <a:p>
            <a:r>
              <a:rPr lang="en-US" sz="1100" b="1" dirty="0"/>
              <a:t>Case Study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Open-source Real Estate Platforms</a:t>
            </a:r>
            <a:r>
              <a:rPr lang="en-US" sz="1100" dirty="0"/>
              <a:t>: Studies of open-source real estate platforms have shown the potential for community-driven development to create cost-effective, customizable solutions without subscription fees.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Deep Learning in Real Estate</a:t>
            </a:r>
            <a:r>
              <a:rPr lang="en-US" sz="1100" dirty="0"/>
              <a:t>: Implementations of deep learning models in property listing platforms have demonstrated significant improvements in search accuracy and user experience by automatically classifying and tagging property images.</a:t>
            </a:r>
          </a:p>
          <a:p>
            <a:r>
              <a:rPr lang="en-US" sz="1100" b="1" dirty="0"/>
              <a:t>Gaps Identified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Cost and Accessibility</a:t>
            </a:r>
            <a:r>
              <a:rPr lang="en-US" sz="1100" dirty="0"/>
              <a:t>: High subscription fees on existing platforms limit access for many users, indicating a need for a free or low-cost alternative.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Privacy and Security</a:t>
            </a:r>
            <a:r>
              <a:rPr lang="en-US" sz="1100" dirty="0"/>
              <a:t>: There is a growing demand for platforms that prioritize user privacy and secure communication without relying on personal contact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b="1" dirty="0"/>
              <a:t>User Experience</a:t>
            </a:r>
            <a:r>
              <a:rPr lang="en-US" sz="1100" dirty="0"/>
              <a:t>: Ensuring an intuitive and responsive user interface remains a challenge, particularly for platforms that integrate advanced technologies like deep learning.</a:t>
            </a:r>
          </a:p>
          <a:p>
            <a:r>
              <a:rPr lang="en-US" sz="1100" b="1" dirty="0"/>
              <a:t>References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/>
              <a:t>ResearchGate: </a:t>
            </a:r>
            <a:r>
              <a:rPr lang="en-US" sz="1100" dirty="0">
                <a:hlinkClick r:id="rId4"/>
              </a:rPr>
              <a:t>The Use of Artificial Intelligence in Real Property Valuation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"/>
          <p:cNvSpPr/>
          <p:nvPr/>
        </p:nvSpPr>
        <p:spPr>
          <a:xfrm rot="-5400000">
            <a:off x="4765759" y="696904"/>
            <a:ext cx="3560842" cy="4166942"/>
          </a:xfrm>
          <a:custGeom>
            <a:avLst/>
            <a:gdLst/>
            <a:ahLst/>
            <a:cxnLst/>
            <a:rect l="l" t="t" r="r" b="b"/>
            <a:pathLst>
              <a:path w="7121683" h="8333884" extrusionOk="0">
                <a:moveTo>
                  <a:pt x="0" y="0"/>
                </a:moveTo>
                <a:lnTo>
                  <a:pt x="7121682" y="0"/>
                </a:lnTo>
                <a:lnTo>
                  <a:pt x="7121682" y="8333884"/>
                </a:lnTo>
                <a:lnTo>
                  <a:pt x="0" y="83338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5" name="Google Shape;395;p33"/>
          <p:cNvSpPr txBox="1"/>
          <p:nvPr/>
        </p:nvSpPr>
        <p:spPr>
          <a:xfrm>
            <a:off x="296392" y="2204384"/>
            <a:ext cx="4275608" cy="236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1100" b="1" dirty="0"/>
              <a:t>User Requirements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/>
              <a:t>Intuitive and responsive user interface.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/>
              <a:t>Secure communication without sharing personal contact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/>
              <a:t>Easy access to property listings and search features.</a:t>
            </a:r>
          </a:p>
          <a:p>
            <a:r>
              <a:rPr lang="en-US" sz="1100" b="1" dirty="0"/>
              <a:t>Functional Requirements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User Interface</a:t>
            </a:r>
            <a:r>
              <a:rPr lang="en-US" sz="1100" dirty="0"/>
              <a:t>: Developed with React.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Property Listings</a:t>
            </a:r>
            <a:r>
              <a:rPr lang="en-US" sz="1100" dirty="0"/>
              <a:t>: Detailed descriptions, images, and virtual tours.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Search Filters</a:t>
            </a:r>
            <a:r>
              <a:rPr lang="en-US" sz="1100" dirty="0"/>
              <a:t>: Location, price, property type.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Communication</a:t>
            </a:r>
            <a:r>
              <a:rPr lang="en-US" sz="1100" dirty="0"/>
              <a:t>: Secure WebRTC communication.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Image Classification</a:t>
            </a:r>
            <a:r>
              <a:rPr lang="en-US" sz="1100" dirty="0"/>
              <a:t>: Deep learning model to classify and tag property images.</a:t>
            </a:r>
          </a:p>
          <a:p>
            <a:pPr lvl="6">
              <a:buFont typeface="Arial" panose="020B0604020202020204" pitchFamily="34" charset="0"/>
              <a:buChar char="•"/>
            </a:pPr>
            <a:r>
              <a:rPr lang="en-US" sz="1100" b="1" dirty="0"/>
              <a:t>Feedback System</a:t>
            </a:r>
            <a:r>
              <a:rPr lang="en-US" sz="1100" dirty="0"/>
              <a:t>: Rating and feedback for properties and interactions</a:t>
            </a:r>
          </a:p>
        </p:txBody>
      </p:sp>
      <p:sp>
        <p:nvSpPr>
          <p:cNvPr id="396" name="Google Shape;396;p33"/>
          <p:cNvSpPr txBox="1"/>
          <p:nvPr/>
        </p:nvSpPr>
        <p:spPr>
          <a:xfrm>
            <a:off x="457594" y="690767"/>
            <a:ext cx="4114406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Requirements </a:t>
            </a:r>
            <a:r>
              <a:rPr lang="en-US" sz="4000" b="1" dirty="0">
                <a:latin typeface="Montserrat"/>
                <a:ea typeface="Montserrat"/>
                <a:cs typeface="Montserrat"/>
                <a:sym typeface="Montserrat"/>
              </a:rPr>
              <a:t>&amp; </a:t>
            </a:r>
            <a:r>
              <a:rPr lang="en-US" sz="4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Specification</a:t>
            </a:r>
            <a:endParaRPr lang="en-US" sz="2800" b="1" dirty="0"/>
          </a:p>
        </p:txBody>
      </p:sp>
      <p:sp>
        <p:nvSpPr>
          <p:cNvPr id="22" name="Google Shape;165;p23">
            <a:extLst>
              <a:ext uri="{FF2B5EF4-FFF2-40B4-BE49-F238E27FC236}">
                <a16:creationId xmlns:a16="http://schemas.microsoft.com/office/drawing/2014/main" id="{F15A364D-E716-47E4-91D3-70863C56B21E}"/>
              </a:ext>
            </a:extLst>
          </p:cNvPr>
          <p:cNvSpPr txBox="1"/>
          <p:nvPr/>
        </p:nvSpPr>
        <p:spPr>
          <a:xfrm>
            <a:off x="4993927" y="195251"/>
            <a:ext cx="400217" cy="210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/>
          </a:p>
        </p:txBody>
      </p:sp>
      <p:sp>
        <p:nvSpPr>
          <p:cNvPr id="23" name="Google Shape;166;p23">
            <a:extLst>
              <a:ext uri="{FF2B5EF4-FFF2-40B4-BE49-F238E27FC236}">
                <a16:creationId xmlns:a16="http://schemas.microsoft.com/office/drawing/2014/main" id="{8C6DA77B-A0F5-4DC5-A28B-0F202C1AF025}"/>
              </a:ext>
            </a:extLst>
          </p:cNvPr>
          <p:cNvSpPr txBox="1"/>
          <p:nvPr/>
        </p:nvSpPr>
        <p:spPr>
          <a:xfrm>
            <a:off x="5663431" y="198221"/>
            <a:ext cx="400217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dirty="0"/>
          </a:p>
        </p:txBody>
      </p:sp>
      <p:sp>
        <p:nvSpPr>
          <p:cNvPr id="24" name="Google Shape;168;p23">
            <a:extLst>
              <a:ext uri="{FF2B5EF4-FFF2-40B4-BE49-F238E27FC236}">
                <a16:creationId xmlns:a16="http://schemas.microsoft.com/office/drawing/2014/main" id="{AF13813E-6831-4E96-8FE2-E3DA56BB4760}"/>
              </a:ext>
            </a:extLst>
          </p:cNvPr>
          <p:cNvSpPr txBox="1"/>
          <p:nvPr/>
        </p:nvSpPr>
        <p:spPr>
          <a:xfrm>
            <a:off x="7002689" y="191517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25" name="Google Shape;169;p23">
            <a:extLst>
              <a:ext uri="{FF2B5EF4-FFF2-40B4-BE49-F238E27FC236}">
                <a16:creationId xmlns:a16="http://schemas.microsoft.com/office/drawing/2014/main" id="{FB486B60-0F56-4EA5-A3CC-BE9F6C1D363E}"/>
              </a:ext>
            </a:extLst>
          </p:cNvPr>
          <p:cNvSpPr txBox="1"/>
          <p:nvPr/>
        </p:nvSpPr>
        <p:spPr>
          <a:xfrm>
            <a:off x="6263796" y="202786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26" name="Google Shape;170;p23">
            <a:extLst>
              <a:ext uri="{FF2B5EF4-FFF2-40B4-BE49-F238E27FC236}">
                <a16:creationId xmlns:a16="http://schemas.microsoft.com/office/drawing/2014/main" id="{25788FCE-D5CE-4A9A-9D10-E4EEF34C6914}"/>
              </a:ext>
            </a:extLst>
          </p:cNvPr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23C3CBD-D295-4787-A8D1-EC6CEAD36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4"/>
          <p:cNvSpPr txBox="1"/>
          <p:nvPr/>
        </p:nvSpPr>
        <p:spPr>
          <a:xfrm>
            <a:off x="514350" y="1088475"/>
            <a:ext cx="30579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bg1"/>
                </a:solidFill>
              </a:rPr>
              <a:t>Proposed Solution Approach &amp; Technologies Requirements</a:t>
            </a:r>
            <a:endParaRPr sz="200" b="1" dirty="0">
              <a:solidFill>
                <a:schemeClr val="bg1"/>
              </a:solidFill>
            </a:endParaRPr>
          </a:p>
        </p:txBody>
      </p:sp>
      <p:sp>
        <p:nvSpPr>
          <p:cNvPr id="414" name="Google Shape;414;p34"/>
          <p:cNvSpPr txBox="1"/>
          <p:nvPr/>
        </p:nvSpPr>
        <p:spPr>
          <a:xfrm>
            <a:off x="4830090" y="710826"/>
            <a:ext cx="246711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6792B0"/>
                </a:solidFill>
                <a:latin typeface="Montserrat"/>
                <a:sym typeface="Montserrat"/>
              </a:rPr>
              <a:t>Solution Approach</a:t>
            </a:r>
            <a:endParaRPr sz="700" dirty="0"/>
          </a:p>
        </p:txBody>
      </p:sp>
      <p:sp>
        <p:nvSpPr>
          <p:cNvPr id="415" name="Google Shape;415;p34"/>
          <p:cNvSpPr txBox="1"/>
          <p:nvPr/>
        </p:nvSpPr>
        <p:spPr>
          <a:xfrm>
            <a:off x="4830089" y="987825"/>
            <a:ext cx="431323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Frontend: React for intuitive UI.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Backend: Node.js and Express for server-side logic.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Database: MongoDB for storing listings and user data.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Communication: WebRTC for secure real-time communication.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Deep Learning: Model for real estate image classification.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Hosting: Use a suitable hosting provider that meets the project requirements.</a:t>
            </a:r>
          </a:p>
        </p:txBody>
      </p:sp>
      <p:sp>
        <p:nvSpPr>
          <p:cNvPr id="417" name="Google Shape;417;p34"/>
          <p:cNvSpPr txBox="1"/>
          <p:nvPr/>
        </p:nvSpPr>
        <p:spPr>
          <a:xfrm>
            <a:off x="4830089" y="3003880"/>
            <a:ext cx="409949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i="0" u="none" strike="noStrike" cap="none" dirty="0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Technologies Requirements During Development &amp; Runtime</a:t>
            </a:r>
            <a:endParaRPr sz="700" dirty="0"/>
          </a:p>
        </p:txBody>
      </p:sp>
      <p:sp>
        <p:nvSpPr>
          <p:cNvPr id="421" name="Google Shape;421;p34"/>
          <p:cNvSpPr txBox="1"/>
          <p:nvPr/>
        </p:nvSpPr>
        <p:spPr>
          <a:xfrm>
            <a:off x="4912535" y="3557878"/>
            <a:ext cx="3777073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Development: React, Node.js, Express, MongoDB, WebRTC, deep learning frameworks (e.g., TensorFlow, </a:t>
            </a:r>
            <a:r>
              <a:rPr lang="en-US" sz="1000" b="0" i="0" u="none" strike="noStrike" cap="none" dirty="0" err="1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PyTorch</a:t>
            </a: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), suitable hosting provider.</a:t>
            </a:r>
          </a:p>
          <a:p>
            <a:pPr marL="171450" marR="0" lvl="0" indent="-17145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Runtime: Secure hosting, scalable infrastructure, real-time communication capabilities, deep learning model deployment.</a:t>
            </a:r>
            <a:endParaRPr sz="700" dirty="0"/>
          </a:p>
        </p:txBody>
      </p:sp>
      <p:sp>
        <p:nvSpPr>
          <p:cNvPr id="24" name="Google Shape;165;p23">
            <a:extLst>
              <a:ext uri="{FF2B5EF4-FFF2-40B4-BE49-F238E27FC236}">
                <a16:creationId xmlns:a16="http://schemas.microsoft.com/office/drawing/2014/main" id="{E17C36A8-9E66-44AF-B936-C10D14D01332}"/>
              </a:ext>
            </a:extLst>
          </p:cNvPr>
          <p:cNvSpPr txBox="1"/>
          <p:nvPr/>
        </p:nvSpPr>
        <p:spPr>
          <a:xfrm>
            <a:off x="4993927" y="195251"/>
            <a:ext cx="400217" cy="210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u="none" strike="noStrike" cap="none" dirty="0">
                <a:solidFill>
                  <a:srgbClr val="000000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Home</a:t>
            </a:r>
            <a:endParaRPr sz="700" dirty="0"/>
          </a:p>
        </p:txBody>
      </p:sp>
      <p:sp>
        <p:nvSpPr>
          <p:cNvPr id="25" name="Google Shape;166;p23">
            <a:extLst>
              <a:ext uri="{FF2B5EF4-FFF2-40B4-BE49-F238E27FC236}">
                <a16:creationId xmlns:a16="http://schemas.microsoft.com/office/drawing/2014/main" id="{52D845F3-0ED2-485A-A8B7-72BBF0A30EA8}"/>
              </a:ext>
            </a:extLst>
          </p:cNvPr>
          <p:cNvSpPr txBox="1"/>
          <p:nvPr/>
        </p:nvSpPr>
        <p:spPr>
          <a:xfrm>
            <a:off x="5663431" y="198221"/>
            <a:ext cx="400217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About</a:t>
            </a:r>
            <a:endParaRPr sz="700" dirty="0"/>
          </a:p>
        </p:txBody>
      </p:sp>
      <p:sp>
        <p:nvSpPr>
          <p:cNvPr id="26" name="Google Shape;168;p23">
            <a:extLst>
              <a:ext uri="{FF2B5EF4-FFF2-40B4-BE49-F238E27FC236}">
                <a16:creationId xmlns:a16="http://schemas.microsoft.com/office/drawing/2014/main" id="{FBFFE676-4621-4805-A966-F899855B9F38}"/>
              </a:ext>
            </a:extLst>
          </p:cNvPr>
          <p:cNvSpPr txBox="1"/>
          <p:nvPr/>
        </p:nvSpPr>
        <p:spPr>
          <a:xfrm>
            <a:off x="7002689" y="191517"/>
            <a:ext cx="53276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Nunito Sans"/>
                <a:sym typeface="Nunito Sans"/>
              </a:rPr>
              <a:t>Agents</a:t>
            </a:r>
          </a:p>
        </p:txBody>
      </p:sp>
      <p:sp>
        <p:nvSpPr>
          <p:cNvPr id="27" name="Google Shape;169;p23">
            <a:extLst>
              <a:ext uri="{FF2B5EF4-FFF2-40B4-BE49-F238E27FC236}">
                <a16:creationId xmlns:a16="http://schemas.microsoft.com/office/drawing/2014/main" id="{0D55E023-4BB1-41FE-854A-44299094CF65}"/>
              </a:ext>
            </a:extLst>
          </p:cNvPr>
          <p:cNvSpPr txBox="1"/>
          <p:nvPr/>
        </p:nvSpPr>
        <p:spPr>
          <a:xfrm>
            <a:off x="6263796" y="202786"/>
            <a:ext cx="463262" cy="207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Contact</a:t>
            </a:r>
            <a:endParaRPr sz="700" dirty="0"/>
          </a:p>
        </p:txBody>
      </p:sp>
      <p:sp>
        <p:nvSpPr>
          <p:cNvPr id="28" name="Google Shape;170;p23">
            <a:extLst>
              <a:ext uri="{FF2B5EF4-FFF2-40B4-BE49-F238E27FC236}">
                <a16:creationId xmlns:a16="http://schemas.microsoft.com/office/drawing/2014/main" id="{C0E630F3-4BC4-4316-9F1D-0180A2EC7F26}"/>
              </a:ext>
            </a:extLst>
          </p:cNvPr>
          <p:cNvSpPr txBox="1"/>
          <p:nvPr/>
        </p:nvSpPr>
        <p:spPr>
          <a:xfrm>
            <a:off x="1225891" y="302317"/>
            <a:ext cx="150150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sym typeface="Montserrat"/>
              </a:rPr>
              <a:t>EstateHub</a:t>
            </a:r>
            <a:endParaRPr sz="9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0DB9AEF-7244-4AF9-8246-26CCE31CB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46" y="144701"/>
            <a:ext cx="711745" cy="5731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5E2DD"/>
      </a:lt1>
      <a:dk2>
        <a:srgbClr val="000000"/>
      </a:dk2>
      <a:lt2>
        <a:srgbClr val="6792B0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670</Words>
  <Application>Microsoft Office PowerPoint</Application>
  <PresentationFormat>On-screen Show (16:9)</PresentationFormat>
  <Paragraphs>87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Nunito Sans Black</vt:lpstr>
      <vt:lpstr>Montserrat</vt:lpstr>
      <vt:lpstr>Arial Black</vt:lpstr>
      <vt:lpstr>Arial</vt:lpstr>
      <vt:lpstr>Calibri</vt:lpstr>
      <vt:lpstr>Nunito Sans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harichselvam chandrasekaran</dc:creator>
  <cp:lastModifiedBy>harichselvam chandrasekaran</cp:lastModifiedBy>
  <cp:revision>3</cp:revision>
  <dcterms:modified xsi:type="dcterms:W3CDTF">2024-08-13T17:04:30Z</dcterms:modified>
</cp:coreProperties>
</file>